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03A"/>
    <a:srgbClr val="2B2D74"/>
    <a:srgbClr val="37B5AA"/>
    <a:srgbClr val="FFD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04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02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4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04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6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39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40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21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53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96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4BE3-1B88-489F-9D5E-E1E5560F5C0A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C29D-B1B8-4B05-9468-81AC7BF71A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66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hyperlink" Target="mailto:cr054@creps-lorraine.sports.gouv.fr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jpe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39"/>
          <a:stretch/>
        </p:blipFill>
        <p:spPr>
          <a:xfrm flipH="1">
            <a:off x="15239" y="3206057"/>
            <a:ext cx="7544435" cy="324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9"/>
          <a:stretch/>
        </p:blipFill>
        <p:spPr>
          <a:xfrm>
            <a:off x="7619" y="8195"/>
            <a:ext cx="7544435" cy="3240000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59634" y="4766910"/>
            <a:ext cx="7148787" cy="4756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toshi Medium" pitchFamily="50" charset="0"/>
              </a:rPr>
              <a:t>  </a:t>
            </a:r>
            <a:r>
              <a:rPr lang="fr-FR" altLang="fr-FR" sz="3000" b="1" dirty="0">
                <a:solidFill>
                  <a:srgbClr val="2B2D7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BPJEPS    </a:t>
            </a:r>
            <a:r>
              <a:rPr lang="fr-FR" altLang="fr-FR" sz="3000" b="1" dirty="0">
                <a:solidFill>
                  <a:srgbClr val="F960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ACTIVITES AQUATIQUES</a:t>
            </a:r>
            <a:endParaRPr kumimoji="0" lang="fr-FR" altLang="fr-FR" sz="30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273190" y="-1"/>
            <a:ext cx="2160000" cy="2160000"/>
          </a:xfrm>
          <a:prstGeom prst="ellipse">
            <a:avLst/>
          </a:prstGeom>
          <a:solidFill>
            <a:srgbClr val="F9603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FDC82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72596" y="322729"/>
            <a:ext cx="2060594" cy="147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9603A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b="1" dirty="0">
                <a:solidFill>
                  <a:srgbClr val="FFFFFF"/>
                </a:solidFill>
              </a:rPr>
              <a:t>CREPS DE NANCY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41564" y="5349863"/>
            <a:ext cx="7130717" cy="4820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toshi Medium" pitchFamily="50" charset="0"/>
              </a:rPr>
              <a:t>  </a:t>
            </a:r>
            <a:r>
              <a:rPr lang="fr-FR" altLang="fr-FR" sz="3000" b="1" dirty="0">
                <a:solidFill>
                  <a:srgbClr val="F960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 DE LA NATATION</a:t>
            </a:r>
            <a:endParaRPr kumimoji="0" lang="fr-FR" altLang="fr-FR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810" y="9837162"/>
            <a:ext cx="2694432" cy="52730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649" y="9780225"/>
            <a:ext cx="818793" cy="74568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96" y="9682240"/>
            <a:ext cx="837639" cy="837149"/>
          </a:xfrm>
          <a:prstGeom prst="rect">
            <a:avLst/>
          </a:prstGeom>
        </p:spPr>
      </p:pic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273191" y="7954831"/>
            <a:ext cx="4439585" cy="638727"/>
          </a:xfrm>
          <a:prstGeom prst="rect">
            <a:avLst/>
          </a:prstGeom>
          <a:solidFill>
            <a:srgbClr val="FF9133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Choisissez un métier qui recrute !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677867" y="8659390"/>
            <a:ext cx="1411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>
                <a:ln>
                  <a:noFill/>
                </a:ln>
                <a:solidFill>
                  <a:srgbClr val="F9603A"/>
                </a:solidFill>
                <a:effectLst/>
                <a:latin typeface="Satoshi" pitchFamily="50" charset="0"/>
              </a:rPr>
              <a:t>formation.grandest.fr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 descr="formati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  <a14:imgEffect>
                      <a14:brightnessContrast bright="7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71" t="29915" r="19972" b="20192"/>
          <a:stretch>
            <a:fillRect/>
          </a:stretch>
        </p:blipFill>
        <p:spPr bwMode="auto">
          <a:xfrm>
            <a:off x="5931072" y="7743279"/>
            <a:ext cx="904875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726" y="9774259"/>
            <a:ext cx="1931078" cy="64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21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7604126" cy="1290918"/>
          </a:xfrm>
          <a:prstGeom prst="rect">
            <a:avLst/>
          </a:prstGeom>
          <a:solidFill>
            <a:srgbClr val="F9603A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46604" y="172626"/>
            <a:ext cx="5897880" cy="9130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endParaRPr lang="fr-FR" sz="1600" baseline="30000" dirty="0">
              <a:solidFill>
                <a:srgbClr val="2B2D74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600" baseline="30000" dirty="0">
                <a:solidFill>
                  <a:srgbClr val="2B2D74"/>
                </a:solidFill>
                <a:latin typeface="Calibri" panose="020F0502020204030204" pitchFamily="34" charset="0"/>
              </a:rPr>
              <a:t>La formation BPJEPS Activités Aquatiques et de la Natation vise à apporter les savoirs et savoir-faire nécessaires à l’encadrement professionnel de groupes, dans le cadre des activités aquatiques et de la  natation. Ces activités seront encadrées auprès d’un public de tous âges, dans toutes les structures publiques et/ou privées des activités aquatiques et de natation 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68375" y="1663549"/>
            <a:ext cx="2633663" cy="30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C’EST QUOI ?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10937" y="4435261"/>
            <a:ext cx="2057400" cy="324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POUR QUI  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rgbClr val="4C3C90"/>
              </a:solidFill>
              <a:effectLst/>
              <a:latin typeface="Gotham Light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436054" y="1663549"/>
            <a:ext cx="2400300" cy="301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QUEL CONTENU ?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968375" y="8239697"/>
            <a:ext cx="2876550" cy="24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D'INFOS ET INSCRIPTIONS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400" b="1" dirty="0">
              <a:solidFill>
                <a:srgbClr val="F9603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rgbClr val="F960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3919748" y="8398104"/>
            <a:ext cx="3318707" cy="1196657"/>
          </a:xfrm>
          <a:prstGeom prst="roundRect">
            <a:avLst/>
          </a:prstGeom>
          <a:solidFill>
            <a:srgbClr val="F9603A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Le BPJEPS AAN </a:t>
            </a:r>
            <a:r>
              <a:rPr lang="fr-FR" altLang="fr-FR" sz="1100" dirty="0">
                <a:solidFill>
                  <a:srgbClr val="2B2D74"/>
                </a:solidFill>
              </a:rPr>
              <a:t>confère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 le titre de Maître-Nageur Sauveteur.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La formation est répertoriée sur PARCOURSUP pour les lycéens et les étudiants en réorientation.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Elle est également ouverte aux apprentis.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 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420072" y="2060881"/>
            <a:ext cx="3359765" cy="154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     </a:t>
            </a:r>
            <a:r>
              <a:rPr lang="fr-FR" altLang="fr-FR" sz="1100" u="sng" dirty="0">
                <a:solidFill>
                  <a:srgbClr val="2B2D74"/>
                </a:solidFill>
              </a:rPr>
              <a:t>OBJECTIFS DE LA FORMATION 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u="sng" dirty="0">
                <a:solidFill>
                  <a:srgbClr val="2B2D74"/>
                </a:solidFill>
              </a:rPr>
              <a:t>Action d’animation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Encadrer tout public dans tout lieu et toute structure, 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Mettre en œuvre un projet d’animation s’inscrivant          dans le  projet de la structure.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u="sng" dirty="0">
                <a:solidFill>
                  <a:srgbClr val="2B2D74"/>
                </a:solidFill>
              </a:rPr>
              <a:t>Technique et pédagogie des activités aquatiques et de la natation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Concevoir une séance, un cycle d’animation ou d’apprentissage dans le champ des activités aquatiques et de la natation,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Mobiliser les techniques des activités aquatiques et de la natation pour mettre en œuvre une séance, un cycle d’animation ou d’apprentissage.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fr-FR" altLang="fr-FR" sz="1100" dirty="0">
              <a:solidFill>
                <a:srgbClr val="2B2D74"/>
              </a:solidFill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879902" y="2086482"/>
            <a:ext cx="3318707" cy="511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Formation en alternance sur un rythme moyen de 3  jours en centre et 2 jours en entreprise du </a:t>
            </a:r>
            <a:r>
              <a:rPr lang="fr-FR" altLang="fr-FR" sz="1100" b="1" dirty="0">
                <a:solidFill>
                  <a:srgbClr val="2B2D74"/>
                </a:solidFill>
              </a:rPr>
              <a:t>16 septembre 2024 au 5 juin 2025</a:t>
            </a:r>
            <a:r>
              <a:rPr lang="fr-FR" altLang="fr-FR" sz="1100" dirty="0">
                <a:solidFill>
                  <a:srgbClr val="2B2D74"/>
                </a:solidFill>
              </a:rPr>
              <a:t> 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602 heures de formation en centre (dont des heures en FOAD - formation à distance) et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     602 heures de formation en alternance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fr-FR" altLang="fr-FR" sz="1100" dirty="0">
              <a:solidFill>
                <a:srgbClr val="2B2D74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u="sng" dirty="0">
                <a:solidFill>
                  <a:srgbClr val="2B2D74"/>
                </a:solidFill>
              </a:rPr>
              <a:t>MODALITES D’EVALUATION </a:t>
            </a:r>
            <a:r>
              <a:rPr lang="fr-FR" altLang="fr-FR" sz="1100" dirty="0">
                <a:solidFill>
                  <a:srgbClr val="2B2D74"/>
                </a:solidFill>
              </a:rPr>
              <a:t>: Epreuves certificatives :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b="1" dirty="0">
                <a:solidFill>
                  <a:srgbClr val="2B2D74"/>
                </a:solidFill>
              </a:rPr>
              <a:t>UC 1 et 2</a:t>
            </a:r>
            <a:r>
              <a:rPr lang="fr-FR" altLang="fr-FR" sz="1100" dirty="0">
                <a:solidFill>
                  <a:srgbClr val="2B2D74"/>
                </a:solidFill>
              </a:rPr>
              <a:t>: Conception, mise en œuvre et évaluation d’une action d’animation en milieu professionnel avec la production d’un dossier et une épreuve orale de présentation du projet devant une commission d’évaluateurs.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b="1" dirty="0">
                <a:solidFill>
                  <a:srgbClr val="2B2D74"/>
                </a:solidFill>
              </a:rPr>
              <a:t>UC 3</a:t>
            </a:r>
            <a:r>
              <a:rPr lang="fr-FR" altLang="fr-FR" sz="1100" dirty="0">
                <a:solidFill>
                  <a:srgbClr val="2B2D74"/>
                </a:solidFill>
              </a:rPr>
              <a:t>: Conception, animation et évaluation d’un cycle pédagogique en natation :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Présentation d’un rapport pédagogique présentant un cycle d’au moins 6 séances consécutives de natation, puis conduite d’une séance de 40 minutes maximum, suivie d’un entretien d’une durée maximale de 30 minutes.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b="1" dirty="0">
                <a:solidFill>
                  <a:srgbClr val="2B2D74"/>
                </a:solidFill>
              </a:rPr>
              <a:t>UC 4</a:t>
            </a:r>
            <a:r>
              <a:rPr lang="fr-FR" altLang="fr-FR" sz="1100" dirty="0">
                <a:solidFill>
                  <a:srgbClr val="2B2D74"/>
                </a:solidFill>
              </a:rPr>
              <a:t>:    </a:t>
            </a:r>
            <a:r>
              <a:rPr lang="fr-FR" altLang="fr-FR" sz="1100" u="sng" dirty="0">
                <a:solidFill>
                  <a:srgbClr val="2B2D74"/>
                </a:solidFill>
              </a:rPr>
              <a:t>3 épreuves : 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Démonstration de l’aisance aquatique: 100 m/4 nages en moins d’1 minute 50 secondes et 400 m nage libre en moins de 7 minutes.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Séance et entretien :  sur les activités de forme, santé et bien-être,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1100" dirty="0">
                <a:solidFill>
                  <a:srgbClr val="2B2D74"/>
                </a:solidFill>
              </a:rPr>
              <a:t>Une épreuve écrite portant sur les règles d’hygiène et de sécurité, la réglementation et les connaissances techniques liées aux activités aquatiques et de la natation.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r-FR" altLang="fr-FR" sz="1100" dirty="0">
              <a:solidFill>
                <a:srgbClr val="2B2D74"/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 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83380" y="4818832"/>
            <a:ext cx="3436893" cy="315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      </a:t>
            </a:r>
            <a:r>
              <a:rPr kumimoji="0" lang="fr-FR" altLang="fr-FR" sz="1100" b="0" i="0" u="sng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Conditions d’accès et prérequis 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Le candidat doit maîtriser au minimum 3 nages parmi les 4 suivantes: papillon, dos, brasse et crawl,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Être âgé de 18 ans au 31 décembre de l’année en cours,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rgbClr val="2B2D74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Ê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tre titulaire du diplôme de Premiers Secours en Equipe de Niveau (PSE1) ou son équivalent assorti de la Formation Continue, à l’entrée en formation,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Ê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tre titulaire du Brevet National de Sécurité et de Sauvetage Aquatique (BNSSA) à jour de recyclage, à l’entrée en formation,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altLang="fr-FR" sz="1100" dirty="0">
                <a:solidFill>
                  <a:srgbClr val="2B2D74"/>
                </a:solidFill>
              </a:rPr>
              <a:t>Présenter un certificat médical,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Pour les personnes en situation de handicap, l’avis d’un médecin agréé sur la nécessité d’aménager le cas échéant les tests d’exigences préalables selon la certification visée.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     </a:t>
            </a:r>
            <a:r>
              <a:rPr kumimoji="0" lang="fr-FR" altLang="fr-FR" sz="1100" b="0" i="0" u="sng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Exigences préalables 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2B2D74"/>
                </a:solidFill>
                <a:effectLst/>
              </a:rPr>
              <a:t>Produire une attestation de 400 mètres nage libre à réaliser en 7 minutes 40 secondes maximum.</a:t>
            </a:r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321219" y="4318757"/>
            <a:ext cx="540000" cy="540000"/>
            <a:chOff x="111145290" y="107829132"/>
            <a:chExt cx="648000" cy="648000"/>
          </a:xfrm>
        </p:grpSpPr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111145290" y="107829132"/>
              <a:ext cx="648000" cy="648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52" name="Picture 4" descr="qu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219884" y="107866232"/>
              <a:ext cx="505822" cy="492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5"/>
          <p:cNvGrpSpPr>
            <a:grpSpLocks/>
          </p:cNvGrpSpPr>
          <p:nvPr/>
        </p:nvGrpSpPr>
        <p:grpSpPr bwMode="auto">
          <a:xfrm>
            <a:off x="321219" y="1509649"/>
            <a:ext cx="540000" cy="540000"/>
            <a:chOff x="107746800" y="107249206"/>
            <a:chExt cx="360000" cy="360000"/>
          </a:xfrm>
        </p:grpSpPr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107746800" y="107249206"/>
              <a:ext cx="360000" cy="360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055" name="Picture 7" descr="confu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761639" y="107263453"/>
              <a:ext cx="335417" cy="33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3835354" y="1498547"/>
            <a:ext cx="540000" cy="540000"/>
            <a:chOff x="109859027" y="108677844"/>
            <a:chExt cx="720000" cy="720000"/>
          </a:xfrm>
        </p:grpSpPr>
        <p:sp>
          <p:nvSpPr>
            <p:cNvPr id="18" name="Oval 9"/>
            <p:cNvSpPr>
              <a:spLocks noChangeArrowheads="1"/>
            </p:cNvSpPr>
            <p:nvPr/>
          </p:nvSpPr>
          <p:spPr bwMode="auto">
            <a:xfrm>
              <a:off x="109859027" y="108677844"/>
              <a:ext cx="720000" cy="720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58" name="Picture 10" descr="parametre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71552" y="108775631"/>
              <a:ext cx="509906" cy="5248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pic>
        <p:nvPicPr>
          <p:cNvPr id="2059" name="Picture 11" descr="promotion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262" y="7701562"/>
            <a:ext cx="540000" cy="540000"/>
          </a:xfrm>
          <a:prstGeom prst="ellipse">
            <a:avLst/>
          </a:prstGeom>
          <a:solidFill>
            <a:srgbClr val="F9603A"/>
          </a:solidFill>
          <a:ln w="25400" algn="ctr">
            <a:solidFill>
              <a:srgbClr val="F9603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E92"/>
                  </a:outerShdw>
                </a:effectLst>
              </a14:hiddenEffects>
            </a:ext>
          </a:extLst>
        </p:spPr>
      </p:pic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321219" y="8090932"/>
            <a:ext cx="540000" cy="540000"/>
            <a:chOff x="108292900" y="113372000"/>
            <a:chExt cx="360000" cy="360000"/>
          </a:xfrm>
        </p:grpSpPr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108292900" y="113372000"/>
              <a:ext cx="360000" cy="360000"/>
            </a:xfrm>
            <a:prstGeom prst="ellipse">
              <a:avLst/>
            </a:prstGeom>
            <a:solidFill>
              <a:srgbClr val="F9603A"/>
            </a:solidFill>
            <a:ln w="25400" algn="ctr">
              <a:solidFill>
                <a:srgbClr val="F9603A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062" name="Picture 14" descr="site-internet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37681" y="113411083"/>
              <a:ext cx="294060" cy="2940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DC82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2B2E9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2B2E92"/>
                    </a:outerShdw>
                  </a:effectLst>
                </a14:hiddenEffects>
              </a:ext>
            </a:extLst>
          </p:spPr>
        </p:pic>
      </p:grp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4519377" y="7843234"/>
            <a:ext cx="2400300" cy="426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b="1" dirty="0">
                <a:solidFill>
                  <a:srgbClr val="F960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BON À SAVOIR</a:t>
            </a: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F9603A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63" name="Picture 15" descr="Logo R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78" y="10150848"/>
            <a:ext cx="10668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</p:pic>
      <p:pic>
        <p:nvPicPr>
          <p:cNvPr id="2064" name="Picture 16" descr="Logo RGE RVB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139" y="9964271"/>
            <a:ext cx="1651437" cy="55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DC82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2B2D7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2D74"/>
                  </a:outerShdw>
                </a:effectLst>
              </a14:hiddenEffects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C0A1715-C755-4040-94D7-1628288ADB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02" y="9962437"/>
            <a:ext cx="827421" cy="550965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BBC352F6-9752-4D5F-873C-375DB6B5303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34" y="9964271"/>
            <a:ext cx="871476" cy="553182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1097771E-B3C2-46ED-A8D4-0EB9E7000EC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45" y="9964271"/>
            <a:ext cx="1081809" cy="54949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97CD8756-9FFA-4612-9A6E-915928D0342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978" y="9957157"/>
            <a:ext cx="778743" cy="55624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4EBF3CA6-4238-460A-8C08-3F3285D302BE}"/>
              </a:ext>
            </a:extLst>
          </p:cNvPr>
          <p:cNvSpPr/>
          <p:nvPr/>
        </p:nvSpPr>
        <p:spPr>
          <a:xfrm>
            <a:off x="465100" y="8750303"/>
            <a:ext cx="345464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CREPS de Nancy – Service Formation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1 avenue Foch – CS 30020 – 54271 ESSEY LES NANCY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Tél : 03 83 18 10 20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</a:t>
            </a:r>
            <a:r>
              <a:rPr lang="fr-FR" altLang="fr-FR" sz="1100" dirty="0">
                <a:solidFill>
                  <a:srgbClr val="2B2D74"/>
                </a:solidFill>
                <a:hlinkClick r:id="rId13"/>
              </a:rPr>
              <a:t>cr054@creps-lorraine.sports.gouv.fr</a:t>
            </a:r>
            <a:endParaRPr lang="fr-FR" altLang="fr-FR" sz="1100" dirty="0">
              <a:solidFill>
                <a:srgbClr val="2B2D74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dirty="0">
                <a:solidFill>
                  <a:srgbClr val="2B2D74"/>
                </a:solidFill>
              </a:rPr>
              <a:t>   https://www.creps-nancy.fr</a:t>
            </a:r>
          </a:p>
        </p:txBody>
      </p:sp>
    </p:spTree>
    <p:extLst>
      <p:ext uri="{BB962C8B-B14F-4D97-AF65-F5344CB8AC3E}">
        <p14:creationId xmlns:p14="http://schemas.microsoft.com/office/powerpoint/2010/main" val="3707327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ceb7eb9-948c-450a-8200-c0a1d548a2d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8204ED7402A4D825C491994FB1DD7" ma:contentTypeVersion="17" ma:contentTypeDescription="Crée un document." ma:contentTypeScope="" ma:versionID="af5614297cae158e7e48b6d9df2b6838">
  <xsd:schema xmlns:xsd="http://www.w3.org/2001/XMLSchema" xmlns:xs="http://www.w3.org/2001/XMLSchema" xmlns:p="http://schemas.microsoft.com/office/2006/metadata/properties" xmlns:ns3="6ceb7eb9-948c-450a-8200-c0a1d548a2dd" xmlns:ns4="7ffcdd59-4f25-4b6c-b02c-a694f96d84ee" targetNamespace="http://schemas.microsoft.com/office/2006/metadata/properties" ma:root="true" ma:fieldsID="8beefae5d1815bd4e0f3c68a8ea2df2c" ns3:_="" ns4:_="">
    <xsd:import namespace="6ceb7eb9-948c-450a-8200-c0a1d548a2dd"/>
    <xsd:import namespace="7ffcdd59-4f25-4b6c-b02c-a694f96d84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b7eb9-948c-450a-8200-c0a1d548a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cdd59-4f25-4b6c-b02c-a694f96d84e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C7B5A8-5439-4F3F-B19F-299299373B00}">
  <ds:schemaRefs>
    <ds:schemaRef ds:uri="7ffcdd59-4f25-4b6c-b02c-a694f96d84ee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ceb7eb9-948c-450a-8200-c0a1d548a2d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1F6A1E-84AC-44C8-BF34-3D6734B7CB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FC18A8-5C48-458E-B4FA-FD09E6A28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eb7eb9-948c-450a-8200-c0a1d548a2dd"/>
    <ds:schemaRef ds:uri="7ffcdd59-4f25-4b6c-b02c-a694f96d84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</TotalTime>
  <Words>626</Words>
  <Application>Microsoft Office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Gotham Light</vt:lpstr>
      <vt:lpstr>Satoshi</vt:lpstr>
      <vt:lpstr>Satoshi Medium</vt:lpstr>
      <vt:lpstr>Tahoma</vt:lpstr>
      <vt:lpstr>Thème Office</vt:lpstr>
      <vt:lpstr>Présentation PowerPoint</vt:lpstr>
      <vt:lpstr>Présentation PowerPoint</vt:lpstr>
    </vt:vector>
  </TitlesOfParts>
  <Company>Région Grand 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GUTH Sarah</dc:creator>
  <cp:lastModifiedBy>MATTEUDI Philippe</cp:lastModifiedBy>
  <cp:revision>85</cp:revision>
  <dcterms:created xsi:type="dcterms:W3CDTF">2022-06-14T15:29:56Z</dcterms:created>
  <dcterms:modified xsi:type="dcterms:W3CDTF">2024-02-16T08:27:44Z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0x0101006158204ED7402A4D825C491994FB1DD7</vt:lpwstr>
  </property>
</Properties>
</file>