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603A"/>
    <a:srgbClr val="2B2D74"/>
    <a:srgbClr val="37B5AA"/>
    <a:srgbClr val="FFD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04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02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40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04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76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39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40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21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530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963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66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hyperlink" Target="https://www.creps-nancy.fr/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hyperlink" Target="mailto:cr054@creps-lorraine.sports.gouv.fr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jpeg"/><Relationship Id="rId5" Type="http://schemas.openxmlformats.org/officeDocument/2006/relationships/image" Target="../media/image10.png"/><Relationship Id="rId10" Type="http://schemas.openxmlformats.org/officeDocument/2006/relationships/image" Target="../media/image15.jpe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39"/>
          <a:stretch/>
        </p:blipFill>
        <p:spPr>
          <a:xfrm flipH="1">
            <a:off x="15239" y="3206057"/>
            <a:ext cx="7544435" cy="324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9"/>
          <a:stretch/>
        </p:blipFill>
        <p:spPr>
          <a:xfrm>
            <a:off x="7619" y="8195"/>
            <a:ext cx="7544435" cy="3240000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59634" y="4766910"/>
            <a:ext cx="6679375" cy="47560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atoshi Medium" pitchFamily="50" charset="0"/>
              </a:rPr>
              <a:t>  </a:t>
            </a:r>
            <a:r>
              <a:rPr kumimoji="0" lang="fr-FR" altLang="fr-FR" sz="3000" b="1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 PRO AAN  -  </a:t>
            </a:r>
            <a:r>
              <a:rPr kumimoji="0" lang="fr-FR" altLang="fr-FR" sz="3000" b="1" i="0" u="none" strike="noStrike" cap="none" normalizeH="0" baseline="0" dirty="0">
                <a:ln>
                  <a:noFill/>
                </a:ln>
                <a:solidFill>
                  <a:srgbClr val="F960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CONSOLIDATION</a:t>
            </a:r>
            <a:endParaRPr kumimoji="0" lang="fr-FR" altLang="fr-FR" sz="3000" b="0" i="0" u="none" strike="noStrike" cap="none" normalizeH="0" baseline="0" dirty="0">
              <a:ln>
                <a:noFill/>
              </a:ln>
              <a:solidFill>
                <a:srgbClr val="F9603A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273190" y="-1"/>
            <a:ext cx="2160000" cy="2160000"/>
          </a:xfrm>
          <a:prstGeom prst="ellipse">
            <a:avLst/>
          </a:prstGeom>
          <a:solidFill>
            <a:srgbClr val="F9603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FDC82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72596" y="322729"/>
            <a:ext cx="2060594" cy="147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9603A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400" b="1" dirty="0">
                <a:solidFill>
                  <a:srgbClr val="FFFFFF"/>
                </a:solidFill>
              </a:rPr>
              <a:t>CREPS DE NANCY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41564" y="5349863"/>
            <a:ext cx="6661305" cy="48203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atoshi Medium" pitchFamily="50" charset="0"/>
              </a:rPr>
              <a:t>  </a:t>
            </a:r>
            <a:r>
              <a:rPr kumimoji="0" lang="fr-FR" altLang="fr-FR" sz="3000" b="1" i="0" u="none" strike="noStrike" cap="none" normalizeH="0" baseline="0" dirty="0">
                <a:ln>
                  <a:noFill/>
                </a:ln>
                <a:solidFill>
                  <a:srgbClr val="F960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 PROJET PROFESSIONNEL</a:t>
            </a:r>
            <a:endParaRPr kumimoji="0" lang="fr-FR" altLang="fr-FR" sz="3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810" y="9837162"/>
            <a:ext cx="2694432" cy="52730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649" y="9780225"/>
            <a:ext cx="818793" cy="745687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96" y="9682240"/>
            <a:ext cx="837639" cy="837149"/>
          </a:xfrm>
          <a:prstGeom prst="rect">
            <a:avLst/>
          </a:prstGeom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273191" y="7954831"/>
            <a:ext cx="4439585" cy="638727"/>
          </a:xfrm>
          <a:prstGeom prst="rect">
            <a:avLst/>
          </a:prstGeom>
          <a:solidFill>
            <a:srgbClr val="FF9133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Choisissez un métier qui recrute !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rgbClr val="2B2D74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5677867" y="8659390"/>
            <a:ext cx="1411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DC82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1" i="0" u="none" strike="noStrike" cap="none" normalizeH="0" baseline="0">
                <a:ln>
                  <a:noFill/>
                </a:ln>
                <a:solidFill>
                  <a:srgbClr val="F9603A"/>
                </a:solidFill>
                <a:effectLst/>
                <a:latin typeface="Satoshi" pitchFamily="50" charset="0"/>
              </a:rPr>
              <a:t>formation.grandest.fr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3" name="Picture 9" descr="formati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  <a14:imgEffect>
                      <a14:brightnessContrast bright="7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71" t="29915" r="19972" b="20192"/>
          <a:stretch>
            <a:fillRect/>
          </a:stretch>
        </p:blipFill>
        <p:spPr bwMode="auto">
          <a:xfrm>
            <a:off x="5931072" y="7743279"/>
            <a:ext cx="904875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DC82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726" y="9774259"/>
            <a:ext cx="1931078" cy="64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21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7604126" cy="1290918"/>
          </a:xfrm>
          <a:prstGeom prst="rect">
            <a:avLst/>
          </a:prstGeom>
          <a:solidFill>
            <a:srgbClr val="F9603A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846603" y="336773"/>
            <a:ext cx="6073073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endParaRPr lang="fr-FR" sz="1600" baseline="30000" dirty="0">
              <a:solidFill>
                <a:srgbClr val="2B2D74"/>
              </a:solidFill>
              <a:latin typeface="Calibri" panose="020F0502020204030204" pitchFamily="34" charset="0"/>
            </a:endParaRPr>
          </a:p>
          <a:p>
            <a:pPr algn="ctr"/>
            <a:r>
              <a:rPr lang="fr-FR" sz="1600" baseline="30000" dirty="0">
                <a:solidFill>
                  <a:srgbClr val="2B2D74"/>
                </a:solidFill>
                <a:latin typeface="Calibri" panose="020F0502020204030204" pitchFamily="34" charset="0"/>
              </a:rPr>
              <a:t>La formation CP PRO AAN – Consolidation du Projet Professionnel Activités Aquatiques et de la Natation – est une préformation pour entrer en formation BPJEPS AAN 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968375" y="1663549"/>
            <a:ext cx="2633663" cy="305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960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C’EST QUOI ?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F9603A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910937" y="4703625"/>
            <a:ext cx="2057400" cy="266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960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POUR QUI  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4C3C90"/>
              </a:solidFill>
              <a:effectLst/>
              <a:latin typeface="Gotham Light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4C3C90"/>
              </a:solidFill>
              <a:effectLst/>
              <a:latin typeface="Gotham Light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4C3C90"/>
              </a:solidFill>
              <a:effectLst/>
              <a:latin typeface="Gotham Light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4436054" y="1663549"/>
            <a:ext cx="2400300" cy="301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960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QUEL CONTENU ?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F9603A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968375" y="8239697"/>
            <a:ext cx="2876550" cy="242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960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D'INFOS ET INSCRIPTIONS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400" b="1" dirty="0">
              <a:solidFill>
                <a:srgbClr val="F9603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960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F9603A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420072" y="2092769"/>
            <a:ext cx="3396457" cy="2364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      </a:t>
            </a:r>
            <a:r>
              <a:rPr lang="fr-FR" altLang="fr-FR" sz="1100" u="sng" dirty="0">
                <a:solidFill>
                  <a:srgbClr val="2B2D74"/>
                </a:solidFill>
              </a:rPr>
              <a:t>La formation vise </a:t>
            </a:r>
            <a:r>
              <a:rPr lang="fr-FR" altLang="fr-FR" sz="1100" dirty="0">
                <a:solidFill>
                  <a:srgbClr val="2B2D74"/>
                </a:solidFill>
              </a:rPr>
              <a:t>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À apporter les prérequis pour entrer en formation BPJEPS,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dirty="0">
                <a:solidFill>
                  <a:srgbClr val="2B2D74"/>
                </a:solidFill>
              </a:rPr>
              <a:t>À découvrir le métier d’éducateur sportif,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dirty="0">
                <a:solidFill>
                  <a:srgbClr val="2B2D74"/>
                </a:solidFill>
              </a:rPr>
              <a:t>À revoir les compétences de base et à se préparer à suivre une formation BPJEPS.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sz="1100" u="sng" dirty="0">
              <a:solidFill>
                <a:srgbClr val="2B2D74"/>
              </a:solidFill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     </a:t>
            </a:r>
            <a:r>
              <a:rPr lang="fr-FR" altLang="fr-FR" sz="1100" u="sng" dirty="0">
                <a:solidFill>
                  <a:srgbClr val="2B2D74"/>
                </a:solidFill>
              </a:rPr>
              <a:t>Objectifs de la formation </a:t>
            </a:r>
            <a:r>
              <a:rPr lang="fr-FR" altLang="fr-FR" sz="1100" dirty="0">
                <a:solidFill>
                  <a:srgbClr val="2B2D74"/>
                </a:solidFill>
              </a:rPr>
              <a:t>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Bloc de compétence 1 : Développement des compétences fondamentales et transversales nécessaires à l’entrée en formation BPJEPS. </a:t>
            </a:r>
          </a:p>
          <a:p>
            <a:pPr marL="171450" lvl="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dirty="0">
                <a:solidFill>
                  <a:srgbClr val="2B2D74"/>
                </a:solidFill>
              </a:rPr>
              <a:t>Bloc de compétence 2 : Découvrir les compétences techniques et expérimenter les réalités métiers de la mention AAN.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fr-FR" altLang="fr-FR" sz="1100" dirty="0">
              <a:solidFill>
                <a:srgbClr val="2B2D74"/>
              </a:solidFill>
            </a:endParaRP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3879902" y="2086482"/>
            <a:ext cx="3318707" cy="4134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2B2D74"/>
                </a:solidFill>
              </a:rPr>
              <a:t>Formation en alternance sur un rythme moyen de 3 jours en centre et 2 jours en entreprise, du </a:t>
            </a:r>
            <a:r>
              <a:rPr lang="fr-FR" altLang="fr-FR" sz="1100" b="1" dirty="0">
                <a:solidFill>
                  <a:srgbClr val="2B2D74"/>
                </a:solidFill>
              </a:rPr>
              <a:t>13 mars 2024 au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b="1" dirty="0">
                <a:solidFill>
                  <a:srgbClr val="2B2D74"/>
                </a:solidFill>
              </a:rPr>
              <a:t>6 juin 2024</a:t>
            </a:r>
            <a:r>
              <a:rPr lang="fr-FR" altLang="fr-FR" sz="1100" dirty="0">
                <a:solidFill>
                  <a:srgbClr val="2B2D74"/>
                </a:solidFill>
              </a:rPr>
              <a:t> :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100" dirty="0">
              <a:solidFill>
                <a:srgbClr val="2B2D74"/>
              </a:solidFill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280 heures de formation en centre et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      119 heures de formation en alternance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sz="1100" dirty="0">
              <a:solidFill>
                <a:srgbClr val="2B2D74"/>
              </a:solidFill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La formation permet de :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sz="1100" dirty="0">
              <a:solidFill>
                <a:srgbClr val="2B2D74"/>
              </a:solidFill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Passer le diplôme de Premiers Secours en Equipe de niveau 1 (PSE1)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Passer le diplôme de Premiers Secours en Equipe de niveau 2 (PSE2)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Passer le diplôme du Brevet National de Sécurité et de Sauvetage Aquatique (BNSSA)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Préparer et passer l’épreuve des TEP AAN (400 m nage libre)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Se préparer aux épreuves des tests de sélection du BPJEPS AAN.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sz="1100" dirty="0">
              <a:solidFill>
                <a:srgbClr val="2B2D74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u="sng" dirty="0">
                <a:solidFill>
                  <a:srgbClr val="2B2D74"/>
                </a:solidFill>
              </a:rPr>
              <a:t>MODALITES D’EVALUATION </a:t>
            </a:r>
            <a:r>
              <a:rPr lang="fr-FR" altLang="fr-FR" sz="1100" dirty="0">
                <a:solidFill>
                  <a:srgbClr val="2B2D74"/>
                </a:solidFill>
              </a:rPr>
              <a:t>: 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r-FR" altLang="fr-FR" sz="1100" dirty="0">
              <a:solidFill>
                <a:srgbClr val="2B2D74"/>
              </a:solidFill>
            </a:endParaRP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b="1" dirty="0">
                <a:solidFill>
                  <a:srgbClr val="2B2D74"/>
                </a:solidFill>
              </a:rPr>
              <a:t>PSE1 et PSE2 </a:t>
            </a:r>
            <a:r>
              <a:rPr lang="fr-FR" altLang="fr-FR" sz="1100" dirty="0">
                <a:solidFill>
                  <a:srgbClr val="2B2D74"/>
                </a:solidFill>
              </a:rPr>
              <a:t>: Validation en contrôle continu sur des situations de cas concrets en secourisme.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r-FR" altLang="fr-FR" sz="1100" dirty="0">
              <a:solidFill>
                <a:srgbClr val="2B2D74"/>
              </a:solidFill>
            </a:endParaRP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b="1" dirty="0">
                <a:solidFill>
                  <a:srgbClr val="2B2D74"/>
                </a:solidFill>
              </a:rPr>
              <a:t>BNSSA </a:t>
            </a:r>
            <a:r>
              <a:rPr lang="fr-FR" altLang="fr-FR" sz="1100" dirty="0">
                <a:solidFill>
                  <a:srgbClr val="2B2D74"/>
                </a:solidFill>
              </a:rPr>
              <a:t>: 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dirty="0">
                <a:solidFill>
                  <a:srgbClr val="2B2D74"/>
                </a:solidFill>
              </a:rPr>
              <a:t>Epreuve du 100 mètres sauvetage en moins de 2 minutes 40 secondes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dirty="0">
                <a:solidFill>
                  <a:srgbClr val="2B2D74"/>
                </a:solidFill>
              </a:rPr>
              <a:t>Epreuve du 250 mètres palmes – masque – tuba en moins de 4 minutes 20 secondes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dirty="0">
                <a:solidFill>
                  <a:srgbClr val="2B2D74"/>
                </a:solidFill>
              </a:rPr>
              <a:t>Epreuve de sauvetage d’une personne en détresse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dirty="0">
                <a:solidFill>
                  <a:srgbClr val="2B2D74"/>
                </a:solidFill>
              </a:rPr>
              <a:t>Epreuve écrite : QCM de 45 minutes avec 40 questions.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r-FR" altLang="fr-FR" sz="1100" dirty="0">
              <a:solidFill>
                <a:srgbClr val="2B2D74"/>
              </a:solidFill>
            </a:endParaRP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b="1" dirty="0">
                <a:solidFill>
                  <a:srgbClr val="2B2D74"/>
                </a:solidFill>
              </a:rPr>
              <a:t>Test d’exigence préalable AAN </a:t>
            </a:r>
            <a:r>
              <a:rPr lang="fr-FR" altLang="fr-FR" sz="1100" dirty="0">
                <a:solidFill>
                  <a:srgbClr val="2B2D74"/>
                </a:solidFill>
              </a:rPr>
              <a:t>: Epreuve de nage : Réaliser un 400 mètres en nage libre en moins de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2B2D74"/>
                </a:solidFill>
              </a:rPr>
              <a:t>      7 minutes 40 secondes.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r-FR" altLang="fr-FR" sz="1100" dirty="0">
              <a:solidFill>
                <a:srgbClr val="2B2D74"/>
              </a:solidFill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 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rgbClr val="2B2D74"/>
              </a:solidFill>
              <a:effectLst/>
            </a:endParaRP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383380" y="5125792"/>
            <a:ext cx="3433149" cy="2845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La formation est ouverte à tous mais réservée prioritairement aux demandeurs d’emploi.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sz="1100" dirty="0">
              <a:solidFill>
                <a:srgbClr val="2B2D74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u="sng" dirty="0">
                <a:solidFill>
                  <a:srgbClr val="2B2D74"/>
                </a:solidFill>
              </a:rPr>
              <a:t>Conditions d’accès et prérequis </a:t>
            </a:r>
            <a:r>
              <a:rPr lang="fr-FR" altLang="fr-FR" sz="1100" dirty="0">
                <a:solidFill>
                  <a:srgbClr val="2B2D74"/>
                </a:solidFill>
              </a:rPr>
              <a:t>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Être âgé de 18 ans au 31 décembre de l’année en cours,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rgbClr val="2B2D74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Présenter les 2 certificats médicaux exigés (modèles joints au dossier d’inscription) et datés du médecin entre le 4 et le 13 mars 2024,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altLang="fr-FR" sz="1100" b="0" i="0" u="sng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Satisfaire aux épreuves de sélection 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Epreuve 1 (Epreuve orale) : Capacité à s’inscrire dans le projet de formation professionnelle.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Epreuve 2 : Tests nages : 200 m en nage ventrale libre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                                                     10 m en apnée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rgbClr val="2B2D74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Pour les personnes en situation de handicap, l’avis d’un médecin agréé sur la nécessité d’aménager le cas échéant les tests d’exigences préalables selon la certification visée.</a:t>
            </a:r>
          </a:p>
        </p:txBody>
      </p:sp>
      <p:grpSp>
        <p:nvGrpSpPr>
          <p:cNvPr id="13" name="Group 2"/>
          <p:cNvGrpSpPr>
            <a:grpSpLocks/>
          </p:cNvGrpSpPr>
          <p:nvPr/>
        </p:nvGrpSpPr>
        <p:grpSpPr bwMode="auto">
          <a:xfrm>
            <a:off x="321219" y="4528322"/>
            <a:ext cx="540000" cy="540000"/>
            <a:chOff x="111145290" y="107829132"/>
            <a:chExt cx="648000" cy="648000"/>
          </a:xfrm>
        </p:grpSpPr>
        <p:sp>
          <p:nvSpPr>
            <p:cNvPr id="14" name="Oval 3"/>
            <p:cNvSpPr>
              <a:spLocks noChangeArrowheads="1"/>
            </p:cNvSpPr>
            <p:nvPr/>
          </p:nvSpPr>
          <p:spPr bwMode="auto">
            <a:xfrm>
              <a:off x="111145290" y="107829132"/>
              <a:ext cx="648000" cy="648000"/>
            </a:xfrm>
            <a:prstGeom prst="ellipse">
              <a:avLst/>
            </a:prstGeom>
            <a:solidFill>
              <a:srgbClr val="F9603A"/>
            </a:solidFill>
            <a:ln w="25400" algn="ctr">
              <a:solidFill>
                <a:srgbClr val="F9603A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2052" name="Picture 4" descr="qu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219884" y="107866232"/>
              <a:ext cx="505822" cy="492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DC82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2B2E9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 5"/>
          <p:cNvGrpSpPr>
            <a:grpSpLocks/>
          </p:cNvGrpSpPr>
          <p:nvPr/>
        </p:nvGrpSpPr>
        <p:grpSpPr bwMode="auto">
          <a:xfrm>
            <a:off x="321219" y="1509649"/>
            <a:ext cx="540000" cy="540000"/>
            <a:chOff x="107746800" y="107249206"/>
            <a:chExt cx="360000" cy="360000"/>
          </a:xfrm>
        </p:grpSpPr>
        <p:sp>
          <p:nvSpPr>
            <p:cNvPr id="16" name="Oval 6"/>
            <p:cNvSpPr>
              <a:spLocks noChangeArrowheads="1"/>
            </p:cNvSpPr>
            <p:nvPr/>
          </p:nvSpPr>
          <p:spPr bwMode="auto">
            <a:xfrm>
              <a:off x="107746800" y="107249206"/>
              <a:ext cx="360000" cy="360000"/>
            </a:xfrm>
            <a:prstGeom prst="ellipse">
              <a:avLst/>
            </a:prstGeom>
            <a:solidFill>
              <a:srgbClr val="F9603A"/>
            </a:solidFill>
            <a:ln w="25400" algn="ctr">
              <a:solidFill>
                <a:srgbClr val="F9603A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055" name="Picture 7" descr="confu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761639" y="107263453"/>
              <a:ext cx="335417" cy="335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DC82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2B2E9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</p:pic>
      </p:grp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835354" y="1498547"/>
            <a:ext cx="540000" cy="540000"/>
            <a:chOff x="109859027" y="108677844"/>
            <a:chExt cx="720000" cy="720000"/>
          </a:xfrm>
        </p:grpSpPr>
        <p:sp>
          <p:nvSpPr>
            <p:cNvPr id="18" name="Oval 9"/>
            <p:cNvSpPr>
              <a:spLocks noChangeArrowheads="1"/>
            </p:cNvSpPr>
            <p:nvPr/>
          </p:nvSpPr>
          <p:spPr bwMode="auto">
            <a:xfrm>
              <a:off x="109859027" y="108677844"/>
              <a:ext cx="720000" cy="720000"/>
            </a:xfrm>
            <a:prstGeom prst="ellipse">
              <a:avLst/>
            </a:prstGeom>
            <a:solidFill>
              <a:srgbClr val="F9603A"/>
            </a:solidFill>
            <a:ln w="25400" algn="ctr">
              <a:solidFill>
                <a:srgbClr val="F9603A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2058" name="Picture 10" descr="parametre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971552" y="108775631"/>
              <a:ext cx="509906" cy="5248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DC82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2B2E9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</p:pic>
      </p:grpSp>
      <p:grpSp>
        <p:nvGrpSpPr>
          <p:cNvPr id="19" name="Group 12"/>
          <p:cNvGrpSpPr>
            <a:grpSpLocks/>
          </p:cNvGrpSpPr>
          <p:nvPr/>
        </p:nvGrpSpPr>
        <p:grpSpPr bwMode="auto">
          <a:xfrm>
            <a:off x="321219" y="8090932"/>
            <a:ext cx="540000" cy="540000"/>
            <a:chOff x="108292900" y="113372000"/>
            <a:chExt cx="360000" cy="360000"/>
          </a:xfrm>
        </p:grpSpPr>
        <p:sp>
          <p:nvSpPr>
            <p:cNvPr id="24" name="Oval 13"/>
            <p:cNvSpPr>
              <a:spLocks noChangeArrowheads="1"/>
            </p:cNvSpPr>
            <p:nvPr/>
          </p:nvSpPr>
          <p:spPr bwMode="auto">
            <a:xfrm>
              <a:off x="108292900" y="113372000"/>
              <a:ext cx="360000" cy="360000"/>
            </a:xfrm>
            <a:prstGeom prst="ellipse">
              <a:avLst/>
            </a:prstGeom>
            <a:solidFill>
              <a:srgbClr val="F9603A"/>
            </a:solidFill>
            <a:ln w="25400" algn="ctr">
              <a:solidFill>
                <a:srgbClr val="F9603A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2062" name="Picture 14" descr="site-internet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337681" y="113411083"/>
              <a:ext cx="294060" cy="2940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DC82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2B2E9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</p:pic>
      </p:grp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4935276" y="8336188"/>
            <a:ext cx="2400300" cy="242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F9603A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63" name="Picture 15" descr="Logo R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78" y="10150848"/>
            <a:ext cx="10668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DC82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</p:pic>
      <p:pic>
        <p:nvPicPr>
          <p:cNvPr id="2064" name="Picture 16" descr="Logo RGE RV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139" y="9964271"/>
            <a:ext cx="1651437" cy="55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DC82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C0A1715-C755-4040-94D7-1628288ADBB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02" y="9962437"/>
            <a:ext cx="827421" cy="55096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BBC352F6-9752-4D5F-873C-375DB6B5303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34" y="9964271"/>
            <a:ext cx="871476" cy="553182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1097771E-B3C2-46ED-A8D4-0EB9E7000EC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545" y="9964271"/>
            <a:ext cx="1081809" cy="54949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97CD8756-9FFA-4612-9A6E-915928D0342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978" y="9957157"/>
            <a:ext cx="778743" cy="556245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4EBF3CA6-4238-460A-8C08-3F3285D302BE}"/>
              </a:ext>
            </a:extLst>
          </p:cNvPr>
          <p:cNvSpPr/>
          <p:nvPr/>
        </p:nvSpPr>
        <p:spPr>
          <a:xfrm>
            <a:off x="465099" y="8750303"/>
            <a:ext cx="3733413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2B2D74"/>
                </a:solidFill>
              </a:rPr>
              <a:t>   CREPS de Nancy – Service Formation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2B2D74"/>
                </a:solidFill>
              </a:rPr>
              <a:t>   1 avenue Foch – CS 30020 – 54271 ESSEY LES NANCY Cedex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2B2D74"/>
                </a:solidFill>
              </a:rPr>
              <a:t>   Tél : 03 83 18 10 20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2B2D74"/>
                </a:solidFill>
              </a:rPr>
              <a:t>   </a:t>
            </a:r>
            <a:r>
              <a:rPr lang="fr-FR" altLang="fr-FR" sz="1100" dirty="0">
                <a:solidFill>
                  <a:srgbClr val="2B2D74"/>
                </a:solidFill>
                <a:hlinkClick r:id="rId12"/>
              </a:rPr>
              <a:t>cr054@creps-lorraine.sports.gouv.fr</a:t>
            </a:r>
            <a:endParaRPr lang="fr-FR" altLang="fr-FR" sz="1100" dirty="0">
              <a:solidFill>
                <a:srgbClr val="2B2D74"/>
              </a:solidFill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2B2D74"/>
                </a:solidFill>
              </a:rPr>
              <a:t>   </a:t>
            </a:r>
            <a:r>
              <a:rPr lang="fr-FR" altLang="fr-FR" sz="1100" dirty="0">
                <a:solidFill>
                  <a:srgbClr val="2B2D74"/>
                </a:solidFill>
                <a:hlinkClick r:id="rId13"/>
              </a:rPr>
              <a:t>https://www.creps-nancy.fr</a:t>
            </a:r>
            <a:r>
              <a:rPr lang="fr-FR" altLang="fr-FR" sz="1100" dirty="0">
                <a:solidFill>
                  <a:srgbClr val="2B2D7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073270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58204ED7402A4D825C491994FB1DD7" ma:contentTypeVersion="17" ma:contentTypeDescription="Crée un document." ma:contentTypeScope="" ma:versionID="af5614297cae158e7e48b6d9df2b6838">
  <xsd:schema xmlns:xsd="http://www.w3.org/2001/XMLSchema" xmlns:xs="http://www.w3.org/2001/XMLSchema" xmlns:p="http://schemas.microsoft.com/office/2006/metadata/properties" xmlns:ns3="6ceb7eb9-948c-450a-8200-c0a1d548a2dd" xmlns:ns4="7ffcdd59-4f25-4b6c-b02c-a694f96d84ee" targetNamespace="http://schemas.microsoft.com/office/2006/metadata/properties" ma:root="true" ma:fieldsID="8beefae5d1815bd4e0f3c68a8ea2df2c" ns3:_="" ns4:_="">
    <xsd:import namespace="6ceb7eb9-948c-450a-8200-c0a1d548a2dd"/>
    <xsd:import namespace="7ffcdd59-4f25-4b6c-b02c-a694f96d84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eb7eb9-948c-450a-8200-c0a1d548a2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cdd59-4f25-4b6c-b02c-a694f96d84e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ceb7eb9-948c-450a-8200-c0a1d548a2dd" xsi:nil="true"/>
  </documentManagement>
</p:properties>
</file>

<file path=customXml/itemProps1.xml><?xml version="1.0" encoding="utf-8"?>
<ds:datastoreItem xmlns:ds="http://schemas.openxmlformats.org/officeDocument/2006/customXml" ds:itemID="{D4FC18A8-5C48-458E-B4FA-FD09E6A28A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eb7eb9-948c-450a-8200-c0a1d548a2dd"/>
    <ds:schemaRef ds:uri="7ffcdd59-4f25-4b6c-b02c-a694f96d84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1F6A1E-84AC-44C8-BF34-3D6734B7CB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C7B5A8-5439-4F3F-B19F-299299373B00}">
  <ds:schemaRefs>
    <ds:schemaRef ds:uri="7ffcdd59-4f25-4b6c-b02c-a694f96d84ee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6ceb7eb9-948c-450a-8200-c0a1d548a2dd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1050</TotalTime>
  <Words>524</Words>
  <Application>Microsoft Office PowerPoint</Application>
  <PresentationFormat>Personnalisé</PresentationFormat>
  <Paragraphs>66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Gotham Light</vt:lpstr>
      <vt:lpstr>Satoshi</vt:lpstr>
      <vt:lpstr>Satoshi Medium</vt:lpstr>
      <vt:lpstr>Tahoma</vt:lpstr>
      <vt:lpstr>Thème Office</vt:lpstr>
      <vt:lpstr>Présentation PowerPoint</vt:lpstr>
      <vt:lpstr>Présentation PowerPoint</vt:lpstr>
    </vt:vector>
  </TitlesOfParts>
  <Company>Région Grand 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GUTH Sarah</dc:creator>
  <cp:lastModifiedBy>MATTEUDI Philippe</cp:lastModifiedBy>
  <cp:revision>95</cp:revision>
  <dcterms:created xsi:type="dcterms:W3CDTF">2022-06-14T15:29:56Z</dcterms:created>
  <dcterms:modified xsi:type="dcterms:W3CDTF">2024-02-16T07:58:31Z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0x0101006158204ED7402A4D825C491994FB1DD7</vt:lpwstr>
  </property>
</Properties>
</file>